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6" r:id="rId6"/>
    <p:sldId id="271" r:id="rId7"/>
    <p:sldId id="262" r:id="rId8"/>
    <p:sldId id="268" r:id="rId9"/>
    <p:sldId id="267" r:id="rId10"/>
    <p:sldId id="270" r:id="rId11"/>
    <p:sldId id="269" r:id="rId12"/>
    <p:sldId id="258" r:id="rId1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28" autoAdjust="0"/>
    <p:restoredTop sz="94660"/>
  </p:normalViewPr>
  <p:slideViewPr>
    <p:cSldViewPr>
      <p:cViewPr varScale="1">
        <p:scale>
          <a:sx n="70" d="100"/>
          <a:sy n="70" d="100"/>
        </p:scale>
        <p:origin x="11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8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05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601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14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5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70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682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80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430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7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853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32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259632" y="692696"/>
            <a:ext cx="6553200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t-BR" sz="4400" dirty="0" smtClean="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8800" dirty="0" smtClean="0">
                <a:solidFill>
                  <a:schemeClr val="bg1"/>
                </a:solidFill>
              </a:rPr>
              <a:t>FINISA</a:t>
            </a:r>
            <a:endParaRPr lang="pt-BR" sz="8800" dirty="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2800" dirty="0" smtClean="0">
                <a:solidFill>
                  <a:schemeClr val="bg1"/>
                </a:solidFill>
              </a:rPr>
              <a:t>Financiamento </a:t>
            </a:r>
            <a:r>
              <a:rPr lang="pt-BR" sz="2800" dirty="0">
                <a:solidFill>
                  <a:schemeClr val="bg1"/>
                </a:solidFill>
              </a:rPr>
              <a:t>à Infraestrutura e ao Saneamento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6156176" y="5373216"/>
            <a:ext cx="28083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spcBef>
                <a:spcPct val="50000"/>
              </a:spcBef>
              <a:defRPr sz="4400">
                <a:solidFill>
                  <a:schemeClr val="bg1"/>
                </a:solidFill>
              </a:defRPr>
            </a:lvl1pPr>
          </a:lstStyle>
          <a:p>
            <a:r>
              <a:rPr lang="pt-BR" sz="2000" dirty="0" smtClean="0"/>
              <a:t>Normativo: SA </a:t>
            </a:r>
            <a:r>
              <a:rPr lang="pt-BR" sz="2000" dirty="0"/>
              <a:t>124 </a:t>
            </a:r>
            <a:r>
              <a:rPr lang="pt-BR" sz="1400" dirty="0"/>
              <a:t>028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>
                <a:solidFill>
                  <a:srgbClr val="FF6600"/>
                </a:solidFill>
                <a:latin typeface="Calibri" panose="020F0502020204030204" pitchFamily="34" charset="0"/>
              </a:rPr>
              <a:t>O QUE É?</a:t>
            </a:r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r>
              <a:rPr lang="pt-BR" sz="2300" dirty="0">
                <a:latin typeface="Calibri" panose="020F0502020204030204" pitchFamily="34" charset="0"/>
              </a:rPr>
              <a:t>	</a:t>
            </a:r>
          </a:p>
          <a:p>
            <a:pPr algn="just">
              <a:lnSpc>
                <a:spcPct val="80000"/>
              </a:lnSpc>
              <a:buFontTx/>
              <a:buNone/>
            </a:pPr>
            <a:endParaRPr lang="pt-BR" sz="2300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endParaRPr lang="pt-BR" sz="2300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endParaRPr lang="pt-BR" sz="2300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sz="2300" dirty="0" smtClean="0">
                <a:latin typeface="Calibri" panose="020F0502020204030204" pitchFamily="34" charset="0"/>
              </a:rPr>
              <a:t>Linha de financiamento de investimentos em </a:t>
            </a:r>
            <a:r>
              <a:rPr lang="pt-BR" sz="2400" b="1" i="1" dirty="0" smtClean="0">
                <a:latin typeface="Calibri" panose="020F0502020204030204" pitchFamily="34" charset="0"/>
              </a:rPr>
              <a:t>Saneamento Ambiental</a:t>
            </a:r>
            <a:r>
              <a:rPr lang="pt-BR" sz="2300" dirty="0" smtClean="0">
                <a:latin typeface="Calibri" panose="020F0502020204030204" pitchFamily="34" charset="0"/>
              </a:rPr>
              <a:t> e em </a:t>
            </a:r>
            <a:r>
              <a:rPr lang="pt-BR" sz="2400" b="1" i="1" dirty="0" smtClean="0">
                <a:latin typeface="Calibri" panose="020F0502020204030204" pitchFamily="34" charset="0"/>
              </a:rPr>
              <a:t>Infraestrutura</a:t>
            </a:r>
            <a:r>
              <a:rPr lang="pt-BR" sz="2300" dirty="0" smtClean="0">
                <a:latin typeface="Calibri" panose="020F0502020204030204" pitchFamily="34" charset="0"/>
              </a:rPr>
              <a:t> ao Setor Público e Privado.</a:t>
            </a:r>
            <a:endParaRPr lang="pt-BR" sz="2300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endParaRPr lang="pt-BR" sz="2300" dirty="0" smtClean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sz="2300" dirty="0" smtClean="0">
                <a:latin typeface="Calibri" panose="020F0502020204030204" pitchFamily="34" charset="0"/>
              </a:rPr>
              <a:t>Fonte </a:t>
            </a:r>
            <a:r>
              <a:rPr lang="pt-BR" sz="2300" dirty="0">
                <a:latin typeface="Calibri" panose="020F0502020204030204" pitchFamily="34" charset="0"/>
              </a:rPr>
              <a:t>de recursos: próprios, aportes, captação no mercado nacional e internacional.</a:t>
            </a:r>
          </a:p>
          <a:p>
            <a:pPr algn="just">
              <a:lnSpc>
                <a:spcPct val="80000"/>
              </a:lnSpc>
              <a:buFontTx/>
              <a:buNone/>
            </a:pPr>
            <a:endParaRPr lang="pt-BR" sz="23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>
                <a:solidFill>
                  <a:srgbClr val="FF6600"/>
                </a:solidFill>
                <a:latin typeface="Calibri" panose="020F0502020204030204" pitchFamily="34" charset="0"/>
              </a:rPr>
              <a:t>PÚBLICO ALVO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lnSpc>
                <a:spcPct val="80000"/>
              </a:lnSpc>
              <a:buFontTx/>
              <a:buNone/>
            </a:pPr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395290" y="9810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/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/>
            <a:endParaRPr lang="pt-BR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pt-BR" sz="2300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pt-BR" sz="2300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pt-BR" sz="2300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pt-BR" sz="2300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sz="2300" dirty="0">
                <a:latin typeface="Calibri" panose="020F0502020204030204" pitchFamily="34" charset="0"/>
              </a:rPr>
              <a:t>Setor Público: </a:t>
            </a:r>
            <a:r>
              <a:rPr lang="pt-BR" sz="2400" b="1" i="1" dirty="0">
                <a:latin typeface="Calibri" panose="020F0502020204030204" pitchFamily="34" charset="0"/>
              </a:rPr>
              <a:t>Estados</a:t>
            </a:r>
            <a:r>
              <a:rPr lang="pt-BR" sz="2300" dirty="0">
                <a:latin typeface="Calibri" panose="020F0502020204030204" pitchFamily="34" charset="0"/>
              </a:rPr>
              <a:t>, </a:t>
            </a:r>
            <a:r>
              <a:rPr lang="pt-BR" sz="2400" b="1" i="1" dirty="0">
                <a:latin typeface="Calibri" panose="020F0502020204030204" pitchFamily="34" charset="0"/>
              </a:rPr>
              <a:t>DF</a:t>
            </a:r>
            <a:r>
              <a:rPr lang="pt-BR" sz="2300" dirty="0">
                <a:latin typeface="Calibri" panose="020F0502020204030204" pitchFamily="34" charset="0"/>
              </a:rPr>
              <a:t>, </a:t>
            </a:r>
            <a:r>
              <a:rPr lang="pt-BR" sz="2400" b="1" i="1" dirty="0">
                <a:latin typeface="Calibri" panose="020F0502020204030204" pitchFamily="34" charset="0"/>
              </a:rPr>
              <a:t>Municípios</a:t>
            </a:r>
            <a:r>
              <a:rPr lang="pt-BR" sz="2300" dirty="0">
                <a:latin typeface="Calibri" panose="020F0502020204030204" pitchFamily="34" charset="0"/>
              </a:rPr>
              <a:t> e </a:t>
            </a:r>
            <a:r>
              <a:rPr lang="pt-BR" sz="2400" b="1" i="1" dirty="0">
                <a:latin typeface="Calibri" panose="020F0502020204030204" pitchFamily="34" charset="0"/>
              </a:rPr>
              <a:t>Empresas Estatais</a:t>
            </a:r>
            <a:r>
              <a:rPr lang="pt-BR" sz="2300" dirty="0">
                <a:latin typeface="Calibri" panose="020F0502020204030204" pitchFamily="34" charset="0"/>
              </a:rPr>
              <a:t> </a:t>
            </a:r>
            <a:r>
              <a:rPr lang="pt-BR" sz="2400" b="1" i="1" dirty="0" smtClean="0">
                <a:latin typeface="Calibri" panose="020F0502020204030204" pitchFamily="34" charset="0"/>
              </a:rPr>
              <a:t>não</a:t>
            </a:r>
            <a:r>
              <a:rPr lang="pt-BR" sz="2300" dirty="0" smtClean="0">
                <a:latin typeface="Calibri" panose="020F0502020204030204" pitchFamily="34" charset="0"/>
              </a:rPr>
              <a:t>-</a:t>
            </a:r>
            <a:r>
              <a:rPr lang="pt-BR" sz="2400" b="1" i="1" dirty="0" smtClean="0">
                <a:latin typeface="Calibri" panose="020F0502020204030204" pitchFamily="34" charset="0"/>
              </a:rPr>
              <a:t>Dependentes</a:t>
            </a:r>
            <a:endParaRPr lang="pt-BR" sz="2400" b="1" i="1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pt-BR" sz="2300" dirty="0">
              <a:latin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sz="2300" dirty="0" smtClean="0">
                <a:latin typeface="Calibri" panose="020F0502020204030204" pitchFamily="34" charset="0"/>
              </a:rPr>
              <a:t>Setor </a:t>
            </a:r>
            <a:r>
              <a:rPr lang="pt-BR" sz="2300" dirty="0">
                <a:latin typeface="Calibri" panose="020F0502020204030204" pitchFamily="34" charset="0"/>
              </a:rPr>
              <a:t>Privado: </a:t>
            </a:r>
            <a:r>
              <a:rPr lang="pt-BR" sz="2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Concessionárias</a:t>
            </a:r>
            <a:r>
              <a:rPr lang="pt-BR" sz="2300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pt-BR" sz="2400" b="1" i="1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subconcessionárias</a:t>
            </a:r>
            <a:r>
              <a:rPr lang="pt-BR" sz="23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pt-BR" sz="2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empresas privadas</a:t>
            </a:r>
            <a:r>
              <a:rPr lang="pt-BR" sz="2300" dirty="0">
                <a:solidFill>
                  <a:srgbClr val="FF0000"/>
                </a:solidFill>
                <a:latin typeface="Calibri" panose="020F0502020204030204" pitchFamily="34" charset="0"/>
              </a:rPr>
              <a:t> e </a:t>
            </a:r>
            <a:r>
              <a:rPr lang="pt-BR" sz="2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entidades privadas sem fins lucrativos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 dirty="0">
                <a:solidFill>
                  <a:srgbClr val="FF6600"/>
                </a:solidFill>
                <a:latin typeface="Calibri" panose="020F0502020204030204" pitchFamily="34" charset="0"/>
              </a:rPr>
              <a:t>ITENS FINANCIÁVEIS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buFontTx/>
              <a:buNone/>
            </a:pPr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marL="0" indent="0" algn="just">
              <a:lnSpc>
                <a:spcPct val="80000"/>
              </a:lnSpc>
              <a:buNone/>
            </a:pPr>
            <a:endParaRPr lang="pt-BR" sz="23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pt-BR" sz="2300" dirty="0">
              <a:latin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pt-BR" sz="2300" dirty="0">
              <a:latin typeface="Calibri" panose="020F050202020403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33443"/>
            <a:ext cx="7904062" cy="164589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852936"/>
            <a:ext cx="7853365" cy="241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 dirty="0" smtClean="0">
                <a:solidFill>
                  <a:srgbClr val="FF6600"/>
                </a:solidFill>
                <a:latin typeface="Calibri" panose="020F0502020204030204" pitchFamily="34" charset="0"/>
              </a:rPr>
              <a:t>CONDIÇÕES</a:t>
            </a:r>
            <a:endParaRPr lang="pt-BR" sz="3200" b="1" dirty="0">
              <a:solidFill>
                <a:srgbClr val="FF6600"/>
              </a:solidFill>
              <a:latin typeface="Calibri" panose="020F0502020204030204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buFontTx/>
              <a:buNone/>
            </a:pPr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79390" y="765177"/>
            <a:ext cx="8785225" cy="5616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endParaRPr lang="pt-BR" sz="2400" dirty="0"/>
          </a:p>
          <a:p>
            <a:r>
              <a:rPr lang="pt-BR" sz="2300" dirty="0" smtClean="0">
                <a:latin typeface="+mn-lt"/>
              </a:rPr>
              <a:t>A </a:t>
            </a:r>
            <a:r>
              <a:rPr lang="pt-BR" sz="2300" dirty="0">
                <a:latin typeface="+mn-lt"/>
              </a:rPr>
              <a:t>operação deverá contemplar as condições do recurso captado, com as seguintes características: </a:t>
            </a:r>
          </a:p>
          <a:p>
            <a:r>
              <a:rPr lang="pt-BR" sz="2300" dirty="0" smtClean="0">
                <a:latin typeface="+mn-lt"/>
              </a:rPr>
              <a:t>Prazo </a:t>
            </a:r>
            <a:r>
              <a:rPr lang="pt-BR" sz="2300" dirty="0">
                <a:latin typeface="+mn-lt"/>
              </a:rPr>
              <a:t>Total do Financiamento: </a:t>
            </a:r>
            <a:r>
              <a:rPr lang="pt-BR" sz="2400" b="1" i="1" dirty="0">
                <a:latin typeface="+mn-lt"/>
              </a:rPr>
              <a:t>máximo de 20 anos</a:t>
            </a:r>
            <a:r>
              <a:rPr lang="pt-BR" sz="2300" dirty="0">
                <a:latin typeface="+mn-lt"/>
              </a:rPr>
              <a:t>; </a:t>
            </a:r>
          </a:p>
          <a:p>
            <a:r>
              <a:rPr lang="pt-BR" sz="2300" dirty="0" smtClean="0">
                <a:latin typeface="+mn-lt"/>
              </a:rPr>
              <a:t>Prazo </a:t>
            </a:r>
            <a:r>
              <a:rPr lang="pt-BR" sz="2300" dirty="0">
                <a:latin typeface="+mn-lt"/>
              </a:rPr>
              <a:t>de Carência: </a:t>
            </a:r>
            <a:r>
              <a:rPr lang="pt-BR" sz="2400" b="1" i="1" dirty="0">
                <a:solidFill>
                  <a:srgbClr val="FF0000"/>
                </a:solidFill>
                <a:latin typeface="+mn-lt"/>
              </a:rPr>
              <a:t>máximo de 5 anos</a:t>
            </a:r>
            <a:r>
              <a:rPr lang="pt-BR" sz="2300" dirty="0">
                <a:latin typeface="+mn-lt"/>
              </a:rPr>
              <a:t>; </a:t>
            </a:r>
          </a:p>
          <a:p>
            <a:r>
              <a:rPr lang="pt-BR" sz="2300" dirty="0" smtClean="0">
                <a:latin typeface="+mn-lt"/>
              </a:rPr>
              <a:t>Prazo </a:t>
            </a:r>
            <a:r>
              <a:rPr lang="pt-BR" sz="2300" dirty="0">
                <a:latin typeface="+mn-lt"/>
              </a:rPr>
              <a:t>de Amortização: </a:t>
            </a:r>
            <a:r>
              <a:rPr lang="pt-BR" sz="2400" b="1" i="1" dirty="0">
                <a:latin typeface="+mn-lt"/>
              </a:rPr>
              <a:t>máximo de 17 </a:t>
            </a:r>
            <a:r>
              <a:rPr lang="pt-BR" sz="2400" b="1" i="1" dirty="0" smtClean="0">
                <a:latin typeface="+mn-lt"/>
              </a:rPr>
              <a:t>anos</a:t>
            </a:r>
            <a:r>
              <a:rPr lang="pt-BR" sz="2300" dirty="0" smtClean="0">
                <a:latin typeface="+mn-lt"/>
              </a:rPr>
              <a:t>;</a:t>
            </a:r>
          </a:p>
          <a:p>
            <a:endParaRPr lang="pt-BR" sz="23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2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 dirty="0" smtClean="0">
                <a:solidFill>
                  <a:srgbClr val="FF6600"/>
                </a:solidFill>
                <a:latin typeface="Calibri" panose="020F0502020204030204" pitchFamily="34" charset="0"/>
              </a:rPr>
              <a:t>CONDIÇÕES</a:t>
            </a:r>
            <a:endParaRPr lang="pt-BR" sz="3200" b="1" dirty="0">
              <a:solidFill>
                <a:srgbClr val="FF6600"/>
              </a:solidFill>
              <a:latin typeface="Calibri" panose="020F0502020204030204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buFontTx/>
              <a:buNone/>
            </a:pPr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79390" y="765177"/>
            <a:ext cx="8785225" cy="5616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endParaRPr lang="pt-BR" sz="2400" dirty="0"/>
          </a:p>
          <a:p>
            <a:r>
              <a:rPr lang="pt-BR" sz="2300" dirty="0" smtClean="0">
                <a:latin typeface="+mn-lt"/>
              </a:rPr>
              <a:t>Taxa </a:t>
            </a:r>
            <a:r>
              <a:rPr lang="pt-BR" sz="2300" dirty="0">
                <a:latin typeface="+mn-lt"/>
              </a:rPr>
              <a:t>de juros: </a:t>
            </a:r>
            <a:r>
              <a:rPr lang="pt-BR" sz="2400" b="1" i="1" dirty="0">
                <a:latin typeface="+mn-lt"/>
              </a:rPr>
              <a:t>custo financeiro (indexador)</a:t>
            </a:r>
            <a:r>
              <a:rPr lang="pt-BR" sz="2300" dirty="0">
                <a:latin typeface="+mn-lt"/>
              </a:rPr>
              <a:t> </a:t>
            </a:r>
            <a:r>
              <a:rPr lang="pt-BR" sz="2300" dirty="0">
                <a:solidFill>
                  <a:srgbClr val="FF0000"/>
                </a:solidFill>
                <a:latin typeface="+mn-lt"/>
              </a:rPr>
              <a:t>+</a:t>
            </a:r>
            <a:r>
              <a:rPr lang="pt-BR" sz="2300" dirty="0">
                <a:latin typeface="+mn-lt"/>
              </a:rPr>
              <a:t> </a:t>
            </a:r>
            <a:r>
              <a:rPr lang="pt-BR" sz="2400" b="1" i="1" dirty="0">
                <a:latin typeface="+mn-lt"/>
              </a:rPr>
              <a:t>custo de captação </a:t>
            </a:r>
            <a:r>
              <a:rPr lang="pt-BR" sz="2300" dirty="0">
                <a:solidFill>
                  <a:srgbClr val="FF0000"/>
                </a:solidFill>
                <a:latin typeface="+mn-lt"/>
              </a:rPr>
              <a:t>+</a:t>
            </a:r>
            <a:r>
              <a:rPr lang="pt-BR" sz="2300" dirty="0">
                <a:latin typeface="+mn-lt"/>
              </a:rPr>
              <a:t> </a:t>
            </a:r>
            <a:r>
              <a:rPr lang="pt-BR" sz="2400" b="1" i="1" dirty="0">
                <a:latin typeface="+mn-lt"/>
              </a:rPr>
              <a:t>remuneração CAIXA</a:t>
            </a:r>
            <a:r>
              <a:rPr lang="pt-BR" sz="2300" dirty="0">
                <a:latin typeface="+mn-lt"/>
              </a:rPr>
              <a:t>; </a:t>
            </a:r>
          </a:p>
          <a:p>
            <a:r>
              <a:rPr lang="pt-BR" sz="2300" dirty="0" smtClean="0">
                <a:latin typeface="+mn-lt"/>
              </a:rPr>
              <a:t>Moeda: quando o recurso for captado no exterior, a operação de crédito  poderá ser na mesma moeda e o Mutuário assume o risco cambial; </a:t>
            </a:r>
            <a:endParaRPr lang="pt-BR" sz="2300" dirty="0">
              <a:latin typeface="+mn-lt"/>
            </a:endParaRPr>
          </a:p>
          <a:p>
            <a:r>
              <a:rPr lang="pt-BR" sz="2300" dirty="0" smtClean="0">
                <a:latin typeface="+mn-lt"/>
              </a:rPr>
              <a:t>Remuneração </a:t>
            </a:r>
            <a:r>
              <a:rPr lang="pt-BR" sz="2300" dirty="0">
                <a:latin typeface="+mn-lt"/>
              </a:rPr>
              <a:t>CAIXA: conforme a precificação, limitada a </a:t>
            </a:r>
            <a:r>
              <a:rPr lang="pt-BR" sz="2400" b="1" i="1" dirty="0">
                <a:latin typeface="+mn-lt"/>
              </a:rPr>
              <a:t>2,5% a.a.; </a:t>
            </a:r>
          </a:p>
          <a:p>
            <a:r>
              <a:rPr lang="pt-BR" sz="2300" dirty="0" smtClean="0">
                <a:latin typeface="+mn-lt"/>
              </a:rPr>
              <a:t>Indexadores/composição </a:t>
            </a:r>
            <a:r>
              <a:rPr lang="pt-BR" sz="2300" dirty="0">
                <a:latin typeface="+mn-lt"/>
              </a:rPr>
              <a:t>da taxa: </a:t>
            </a:r>
            <a:r>
              <a:rPr lang="pt-BR" sz="2400" b="1" i="1" dirty="0" smtClean="0">
                <a:latin typeface="+mn-lt"/>
              </a:rPr>
              <a:t>IPCA</a:t>
            </a:r>
            <a:r>
              <a:rPr lang="pt-BR" sz="2300" dirty="0" smtClean="0">
                <a:latin typeface="+mn-lt"/>
              </a:rPr>
              <a:t>, </a:t>
            </a:r>
            <a:r>
              <a:rPr lang="pt-BR" sz="2400" b="1" i="1" dirty="0" smtClean="0">
                <a:latin typeface="+mn-lt"/>
              </a:rPr>
              <a:t>CDI</a:t>
            </a:r>
            <a:r>
              <a:rPr lang="pt-BR" sz="2300" dirty="0" smtClean="0">
                <a:latin typeface="+mn-lt"/>
              </a:rPr>
              <a:t> </a:t>
            </a:r>
            <a:r>
              <a:rPr lang="pt-BR" sz="2300" dirty="0">
                <a:latin typeface="+mn-lt"/>
              </a:rPr>
              <a:t>ou </a:t>
            </a:r>
            <a:r>
              <a:rPr lang="pt-BR" sz="2400" b="1" i="1" dirty="0" smtClean="0">
                <a:latin typeface="+mn-lt"/>
              </a:rPr>
              <a:t>US</a:t>
            </a:r>
            <a:r>
              <a:rPr lang="pt-BR" sz="2400" b="1" i="1" dirty="0">
                <a:latin typeface="+mn-lt"/>
              </a:rPr>
              <a:t>$, </a:t>
            </a:r>
            <a:r>
              <a:rPr lang="pt-BR" sz="2300" dirty="0">
                <a:latin typeface="+mn-lt"/>
              </a:rPr>
              <a:t>conforme condições de captação de recursos. </a:t>
            </a:r>
            <a:endParaRPr lang="pt-BR" sz="23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347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 dirty="0" smtClean="0">
                <a:solidFill>
                  <a:srgbClr val="FF6600"/>
                </a:solidFill>
                <a:latin typeface="Calibri" panose="020F0502020204030204" pitchFamily="34" charset="0"/>
              </a:rPr>
              <a:t>CONDIÇÕES</a:t>
            </a:r>
            <a:endParaRPr lang="pt-BR" sz="3200" b="1" dirty="0">
              <a:solidFill>
                <a:srgbClr val="FF6600"/>
              </a:solidFill>
              <a:latin typeface="Calibri" panose="020F0502020204030204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buFontTx/>
              <a:buNone/>
            </a:pPr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endParaRPr lang="pt-BR" sz="2400" dirty="0"/>
          </a:p>
          <a:p>
            <a:r>
              <a:rPr lang="pt-BR" sz="2300" dirty="0" smtClean="0">
                <a:latin typeface="+mn-lt"/>
              </a:rPr>
              <a:t>Resolução </a:t>
            </a:r>
            <a:r>
              <a:rPr lang="pt-BR" sz="2400" b="1" i="1" dirty="0" smtClean="0">
                <a:latin typeface="+mn-lt"/>
              </a:rPr>
              <a:t>BACEN 2827/2001</a:t>
            </a:r>
          </a:p>
          <a:p>
            <a:r>
              <a:rPr lang="pt-BR" sz="2300" dirty="0">
                <a:latin typeface="+mn-lt"/>
              </a:rPr>
              <a:t>Não há limite para </a:t>
            </a:r>
            <a:r>
              <a:rPr lang="pt-BR" sz="2300" dirty="0" smtClean="0">
                <a:latin typeface="+mn-lt"/>
              </a:rPr>
              <a:t>a apresentação de propostas;</a:t>
            </a:r>
            <a:endParaRPr lang="pt-BR" sz="2300" dirty="0">
              <a:latin typeface="+mn-lt"/>
            </a:endParaRPr>
          </a:p>
          <a:p>
            <a:r>
              <a:rPr lang="pt-BR" sz="2300" dirty="0" smtClean="0">
                <a:latin typeface="+mn-lt"/>
              </a:rPr>
              <a:t>Não há limite para o valor </a:t>
            </a:r>
            <a:r>
              <a:rPr lang="pt-BR" sz="2300" dirty="0">
                <a:latin typeface="+mn-lt"/>
              </a:rPr>
              <a:t>operação de crédito. </a:t>
            </a:r>
            <a:endParaRPr lang="pt-BR" sz="2300" dirty="0" smtClean="0">
              <a:latin typeface="+mn-lt"/>
            </a:endParaRPr>
          </a:p>
          <a:p>
            <a:r>
              <a:rPr lang="pt-BR" sz="2300" dirty="0">
                <a:latin typeface="+mn-lt"/>
              </a:rPr>
              <a:t>R</a:t>
            </a:r>
            <a:r>
              <a:rPr lang="pt-BR" sz="2300" dirty="0" smtClean="0">
                <a:latin typeface="+mn-lt"/>
              </a:rPr>
              <a:t>essalvas:</a:t>
            </a:r>
            <a:endParaRPr lang="pt-BR" sz="2300" dirty="0">
              <a:latin typeface="+mn-lt"/>
            </a:endParaRPr>
          </a:p>
          <a:p>
            <a:pPr marL="0" indent="0">
              <a:buNone/>
            </a:pPr>
            <a:r>
              <a:rPr lang="pt-BR" sz="2300" dirty="0" smtClean="0">
                <a:latin typeface="+mn-lt"/>
              </a:rPr>
              <a:t>	- CMN: </a:t>
            </a:r>
            <a:r>
              <a:rPr lang="pt-BR" sz="2400" b="1" i="1" dirty="0" smtClean="0">
                <a:latin typeface="+mn-lt"/>
              </a:rPr>
              <a:t>limites de descontingenciamento do Setor Público</a:t>
            </a:r>
            <a:r>
              <a:rPr lang="pt-BR" sz="2300" dirty="0" smtClean="0">
                <a:latin typeface="+mn-lt"/>
              </a:rPr>
              <a:t>;</a:t>
            </a:r>
          </a:p>
          <a:p>
            <a:pPr marL="0" indent="0">
              <a:buNone/>
            </a:pPr>
            <a:r>
              <a:rPr lang="pt-BR" sz="2300" dirty="0">
                <a:latin typeface="+mn-lt"/>
              </a:rPr>
              <a:t>	</a:t>
            </a:r>
            <a:r>
              <a:rPr lang="pt-BR" sz="2300" dirty="0" smtClean="0">
                <a:latin typeface="+mn-lt"/>
              </a:rPr>
              <a:t>- STN: </a:t>
            </a:r>
            <a:r>
              <a:rPr lang="pt-BR" sz="2400" b="1" i="1" dirty="0" smtClean="0">
                <a:latin typeface="+mn-lt"/>
              </a:rPr>
              <a:t>para operações com garantia da União</a:t>
            </a:r>
            <a:r>
              <a:rPr lang="pt-BR" sz="2300" dirty="0" smtClean="0">
                <a:latin typeface="+mn-lt"/>
              </a:rPr>
              <a:t>;</a:t>
            </a:r>
          </a:p>
          <a:p>
            <a:pPr marL="0" indent="0">
              <a:buNone/>
            </a:pPr>
            <a:r>
              <a:rPr lang="pt-BR" sz="2300" dirty="0">
                <a:latin typeface="+mn-lt"/>
              </a:rPr>
              <a:t>	</a:t>
            </a:r>
            <a:r>
              <a:rPr lang="pt-BR" sz="2300" dirty="0" smtClean="0">
                <a:latin typeface="+mn-lt"/>
              </a:rPr>
              <a:t>- a critério da CAIXA.</a:t>
            </a:r>
          </a:p>
          <a:p>
            <a:pPr marL="0" indent="0">
              <a:buNone/>
            </a:pPr>
            <a:endParaRPr lang="pt-BR" sz="2300" dirty="0" smtClean="0">
              <a:latin typeface="+mn-lt"/>
            </a:endParaRPr>
          </a:p>
          <a:p>
            <a:pPr marL="0" indent="0">
              <a:buNone/>
            </a:pPr>
            <a:endParaRPr lang="pt-BR" sz="23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 dirty="0" smtClean="0">
                <a:solidFill>
                  <a:srgbClr val="FF6600"/>
                </a:solidFill>
                <a:latin typeface="Calibri" panose="020F0502020204030204" pitchFamily="34" charset="0"/>
              </a:rPr>
              <a:t>GARANTIAS</a:t>
            </a:r>
            <a:endParaRPr lang="pt-BR" sz="3200" b="1" dirty="0">
              <a:solidFill>
                <a:srgbClr val="FF6600"/>
              </a:solidFill>
              <a:latin typeface="Calibri" panose="020F0502020204030204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buFontTx/>
              <a:buNone/>
            </a:pPr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endParaRPr lang="pt-BR" sz="2400" dirty="0"/>
          </a:p>
          <a:p>
            <a:r>
              <a:rPr lang="pt-BR" sz="2400" b="1" i="1" dirty="0" smtClean="0">
                <a:latin typeface="+mn-lt"/>
              </a:rPr>
              <a:t>Para o Setor Público são admitidas</a:t>
            </a:r>
            <a:r>
              <a:rPr lang="pt-BR" sz="2300" dirty="0" smtClean="0">
                <a:latin typeface="+mn-lt"/>
              </a:rPr>
              <a:t>:</a:t>
            </a:r>
            <a:endParaRPr lang="pt-BR" sz="2300" dirty="0">
              <a:latin typeface="+mn-lt"/>
            </a:endParaRPr>
          </a:p>
          <a:p>
            <a:pPr marL="0" indent="0">
              <a:buNone/>
            </a:pPr>
            <a:r>
              <a:rPr lang="pt-BR" sz="2300" dirty="0" smtClean="0">
                <a:latin typeface="+mn-lt"/>
              </a:rPr>
              <a:t>	- Garantias da União;</a:t>
            </a:r>
          </a:p>
          <a:p>
            <a:pPr marL="0" indent="0">
              <a:buNone/>
            </a:pPr>
            <a:r>
              <a:rPr lang="pt-BR" sz="2300" dirty="0">
                <a:latin typeface="+mn-lt"/>
              </a:rPr>
              <a:t>	</a:t>
            </a:r>
            <a:r>
              <a:rPr lang="pt-BR" sz="2300" dirty="0" smtClean="0">
                <a:latin typeface="+mn-lt"/>
              </a:rPr>
              <a:t>- Vinculação das receitas de </a:t>
            </a:r>
            <a:r>
              <a:rPr lang="pt-BR" sz="2400" b="1" i="1" dirty="0" smtClean="0">
                <a:latin typeface="+mn-lt"/>
              </a:rPr>
              <a:t>FPM, FPE, ICMS</a:t>
            </a:r>
            <a:r>
              <a:rPr lang="pt-BR" sz="2300" dirty="0" smtClean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977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 dirty="0" smtClean="0">
                <a:solidFill>
                  <a:srgbClr val="FF6600"/>
                </a:solidFill>
                <a:latin typeface="Calibri" panose="020F0502020204030204" pitchFamily="34" charset="0"/>
              </a:rPr>
              <a:t>ENQUADRAMENTO</a:t>
            </a:r>
            <a:endParaRPr lang="pt-BR" sz="3200" b="1" dirty="0">
              <a:solidFill>
                <a:srgbClr val="FF6600"/>
              </a:solidFill>
              <a:latin typeface="Calibri" panose="020F0502020204030204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buFontTx/>
              <a:buNone/>
            </a:pPr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endParaRPr lang="pt-BR" sz="2400" dirty="0"/>
          </a:p>
          <a:p>
            <a:r>
              <a:rPr lang="pt-BR" sz="2400" b="1" i="1" dirty="0" smtClean="0">
                <a:latin typeface="+mn-lt"/>
              </a:rPr>
              <a:t>Requisitos</a:t>
            </a:r>
            <a:r>
              <a:rPr lang="pt-BR" sz="2300" dirty="0" smtClean="0">
                <a:latin typeface="+mn-lt"/>
              </a:rPr>
              <a:t>:</a:t>
            </a:r>
            <a:endParaRPr lang="pt-BR" sz="2300" dirty="0">
              <a:latin typeface="+mn-lt"/>
            </a:endParaRPr>
          </a:p>
          <a:p>
            <a:pPr marL="0" indent="0">
              <a:buNone/>
            </a:pPr>
            <a:r>
              <a:rPr lang="pt-BR" sz="2300" dirty="0" smtClean="0">
                <a:latin typeface="+mn-lt"/>
              </a:rPr>
              <a:t>	- inexistência de impedimentos;</a:t>
            </a:r>
          </a:p>
          <a:p>
            <a:pPr marL="0" indent="0">
              <a:buNone/>
            </a:pPr>
            <a:r>
              <a:rPr lang="pt-BR" sz="2300" dirty="0">
                <a:latin typeface="+mn-lt"/>
              </a:rPr>
              <a:t>	</a:t>
            </a:r>
            <a:r>
              <a:rPr lang="pt-BR" sz="2300" dirty="0" smtClean="0">
                <a:latin typeface="+mn-lt"/>
              </a:rPr>
              <a:t>- conceito de risco favorável;</a:t>
            </a:r>
          </a:p>
          <a:p>
            <a:pPr marL="0" indent="0">
              <a:buNone/>
            </a:pPr>
            <a:r>
              <a:rPr lang="pt-BR" sz="2300" dirty="0">
                <a:latin typeface="+mn-lt"/>
              </a:rPr>
              <a:t>	</a:t>
            </a:r>
            <a:r>
              <a:rPr lang="pt-BR" sz="2300" dirty="0" smtClean="0">
                <a:latin typeface="+mn-lt"/>
              </a:rPr>
              <a:t>- disponibilidade orçamentária;</a:t>
            </a:r>
          </a:p>
          <a:p>
            <a:pPr marL="0" indent="0">
              <a:buNone/>
            </a:pPr>
            <a:r>
              <a:rPr lang="pt-BR" sz="2300" dirty="0">
                <a:latin typeface="+mn-lt"/>
              </a:rPr>
              <a:t>	</a:t>
            </a:r>
            <a:r>
              <a:rPr lang="pt-BR" sz="2300" dirty="0" smtClean="0">
                <a:latin typeface="+mn-lt"/>
              </a:rPr>
              <a:t>- compatibilidade da proposta com os itens financiáveis.</a:t>
            </a:r>
          </a:p>
        </p:txBody>
      </p:sp>
    </p:spTree>
    <p:extLst>
      <p:ext uri="{BB962C8B-B14F-4D97-AF65-F5344CB8AC3E}">
        <p14:creationId xmlns:p14="http://schemas.microsoft.com/office/powerpoint/2010/main" val="13830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 dirty="0" smtClean="0">
                <a:solidFill>
                  <a:srgbClr val="FF6600"/>
                </a:solidFill>
                <a:latin typeface="Calibri" panose="020F0502020204030204" pitchFamily="34" charset="0"/>
              </a:rPr>
              <a:t>PROPOSTA</a:t>
            </a:r>
            <a:endParaRPr lang="pt-BR" sz="3200" b="1" dirty="0">
              <a:solidFill>
                <a:srgbClr val="FF6600"/>
              </a:solidFill>
              <a:latin typeface="Calibri" panose="020F0502020204030204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buFontTx/>
              <a:buNone/>
            </a:pPr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endParaRPr lang="pt-BR" sz="2400" dirty="0"/>
          </a:p>
          <a:p>
            <a:r>
              <a:rPr lang="pt-BR" sz="2300" dirty="0" smtClean="0">
                <a:latin typeface="+mn-lt"/>
              </a:rPr>
              <a:t>A proposta deve incluir:</a:t>
            </a:r>
          </a:p>
          <a:p>
            <a:pPr marL="0" indent="0">
              <a:buNone/>
            </a:pPr>
            <a:r>
              <a:rPr lang="pt-BR" sz="2300" dirty="0">
                <a:latin typeface="+mn-lt"/>
              </a:rPr>
              <a:t>	</a:t>
            </a:r>
            <a:r>
              <a:rPr lang="pt-BR" sz="2300" dirty="0" smtClean="0">
                <a:latin typeface="+mn-lt"/>
              </a:rPr>
              <a:t>- </a:t>
            </a:r>
            <a:r>
              <a:rPr lang="pt-BR" sz="2400" b="1" i="1" dirty="0" smtClean="0">
                <a:latin typeface="+mn-lt"/>
              </a:rPr>
              <a:t>Carta Consulta</a:t>
            </a:r>
            <a:r>
              <a:rPr lang="pt-BR" sz="2300" dirty="0" smtClean="0">
                <a:latin typeface="+mn-lt"/>
              </a:rPr>
              <a:t>;</a:t>
            </a:r>
          </a:p>
          <a:p>
            <a:pPr marL="0" indent="0">
              <a:buNone/>
            </a:pPr>
            <a:r>
              <a:rPr lang="pt-BR" sz="2300" dirty="0" smtClean="0">
                <a:latin typeface="+mn-lt"/>
              </a:rPr>
              <a:t>	- </a:t>
            </a:r>
            <a:r>
              <a:rPr lang="pt-BR" sz="2400" b="1" i="1" dirty="0" smtClean="0">
                <a:latin typeface="+mn-lt"/>
              </a:rPr>
              <a:t>Plano de Investimento</a:t>
            </a:r>
            <a:r>
              <a:rPr lang="pt-BR" sz="2300" dirty="0" smtClean="0">
                <a:latin typeface="+mn-lt"/>
              </a:rPr>
              <a:t>;</a:t>
            </a:r>
          </a:p>
          <a:p>
            <a:pPr marL="0" indent="0">
              <a:buNone/>
            </a:pPr>
            <a:r>
              <a:rPr lang="pt-BR" sz="2300" dirty="0" smtClean="0">
                <a:latin typeface="+mn-lt"/>
              </a:rPr>
              <a:t>	- </a:t>
            </a:r>
            <a:r>
              <a:rPr lang="pt-BR" sz="2400" b="1" i="1" dirty="0" smtClean="0">
                <a:latin typeface="+mn-lt"/>
              </a:rPr>
              <a:t>Declaração de Enquadramento </a:t>
            </a:r>
            <a:r>
              <a:rPr lang="pt-BR" sz="2300" dirty="0" smtClean="0">
                <a:latin typeface="+mn-lt"/>
              </a:rPr>
              <a:t>das despesas de capital.</a:t>
            </a:r>
          </a:p>
        </p:txBody>
      </p:sp>
    </p:spTree>
    <p:extLst>
      <p:ext uri="{BB962C8B-B14F-4D97-AF65-F5344CB8AC3E}">
        <p14:creationId xmlns:p14="http://schemas.microsoft.com/office/powerpoint/2010/main" val="69104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57200" y="444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sz="3200" b="1" dirty="0" smtClean="0">
                <a:solidFill>
                  <a:srgbClr val="FF6600"/>
                </a:solidFill>
                <a:latin typeface="Calibri" panose="020F0502020204030204" pitchFamily="34" charset="0"/>
              </a:rPr>
              <a:t>PLANO DE INVESTIMENTO</a:t>
            </a:r>
            <a:endParaRPr lang="pt-BR" sz="3200" b="1" dirty="0">
              <a:solidFill>
                <a:srgbClr val="FF6600"/>
              </a:solidFill>
              <a:latin typeface="Calibri" panose="020F0502020204030204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buFontTx/>
              <a:buNone/>
            </a:pPr>
            <a:endParaRPr lang="pt-BR" sz="2300">
              <a:latin typeface="Calibri" panose="020F0502020204030204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79390" y="765177"/>
            <a:ext cx="87852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39B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39BA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9BA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9BA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endParaRPr lang="pt-BR" sz="2400" dirty="0"/>
          </a:p>
          <a:p>
            <a:r>
              <a:rPr lang="pt-BR" sz="2300" dirty="0" smtClean="0">
                <a:latin typeface="+mn-lt"/>
              </a:rPr>
              <a:t>O </a:t>
            </a:r>
            <a:r>
              <a:rPr lang="pt-BR" sz="2400" b="1" i="1" dirty="0" smtClean="0">
                <a:latin typeface="+mn-lt"/>
              </a:rPr>
              <a:t>Plano de Investimento do Proponente do Setor Público </a:t>
            </a:r>
            <a:r>
              <a:rPr lang="pt-BR" sz="2300" dirty="0" smtClean="0">
                <a:latin typeface="+mn-lt"/>
              </a:rPr>
              <a:t>deve contemplar a apresentação de:</a:t>
            </a:r>
          </a:p>
          <a:p>
            <a:pPr marL="0" indent="0">
              <a:buNone/>
            </a:pPr>
            <a:r>
              <a:rPr lang="pt-BR" sz="2300" dirty="0">
                <a:latin typeface="+mn-lt"/>
              </a:rPr>
              <a:t>	</a:t>
            </a:r>
            <a:r>
              <a:rPr lang="pt-BR" sz="2300" dirty="0" smtClean="0">
                <a:latin typeface="+mn-lt"/>
              </a:rPr>
              <a:t>- PPA, LDO e LOA do Ente da Federação, em vigor para o período   	do investimento proposto;</a:t>
            </a:r>
          </a:p>
          <a:p>
            <a:pPr marL="0" indent="0">
              <a:buNone/>
            </a:pPr>
            <a:r>
              <a:rPr lang="pt-BR" sz="2300" dirty="0" smtClean="0">
                <a:latin typeface="+mn-lt"/>
              </a:rPr>
              <a:t>	- Apresentação da Identificação das Intervenções e do conjunto 	de Programa, Projeto e Atividade em que se pretende aplicar os 	recursos do FINISA;</a:t>
            </a:r>
          </a:p>
          <a:p>
            <a:pPr marL="0" indent="0">
              <a:buNone/>
            </a:pPr>
            <a:r>
              <a:rPr lang="pt-BR" sz="2300" dirty="0" smtClean="0">
                <a:latin typeface="+mn-lt"/>
              </a:rPr>
              <a:t>	- </a:t>
            </a:r>
            <a:r>
              <a:rPr lang="pt-BR" sz="2300" dirty="0">
                <a:latin typeface="+mn-lt"/>
              </a:rPr>
              <a:t>QDD - Quadro de Detalhamento da Despesa, </a:t>
            </a:r>
            <a:r>
              <a:rPr lang="pt-BR" sz="2300" dirty="0" smtClean="0">
                <a:latin typeface="+mn-lt"/>
              </a:rPr>
              <a:t>identificando o código da fonte de recursos – Programa, Projeto e Atividade.</a:t>
            </a:r>
          </a:p>
        </p:txBody>
      </p:sp>
    </p:spTree>
    <p:extLst>
      <p:ext uri="{BB962C8B-B14F-4D97-AF65-F5344CB8AC3E}">
        <p14:creationId xmlns:p14="http://schemas.microsoft.com/office/powerpoint/2010/main" val="367971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</TotalTime>
  <Words>226</Words>
  <Application>Microsoft Office PowerPoint</Application>
  <PresentationFormat>Apresentação na tela (4:3)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CAIXA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CAIXA</dc:creator>
  <cp:lastModifiedBy>user</cp:lastModifiedBy>
  <cp:revision>30</cp:revision>
  <dcterms:created xsi:type="dcterms:W3CDTF">2013-10-21T16:32:27Z</dcterms:created>
  <dcterms:modified xsi:type="dcterms:W3CDTF">2017-07-24T14:52:33Z</dcterms:modified>
</cp:coreProperties>
</file>